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9" r:id="rId2"/>
    <p:sldId id="270" r:id="rId3"/>
    <p:sldId id="557" r:id="rId4"/>
    <p:sldId id="563" r:id="rId5"/>
    <p:sldId id="564" r:id="rId6"/>
    <p:sldId id="565" r:id="rId7"/>
    <p:sldId id="566" r:id="rId8"/>
    <p:sldId id="567" r:id="rId9"/>
    <p:sldId id="568" r:id="rId10"/>
    <p:sldId id="569" r:id="rId11"/>
    <p:sldId id="573" r:id="rId12"/>
    <p:sldId id="562" r:id="rId13"/>
    <p:sldId id="571" r:id="rId14"/>
    <p:sldId id="570" r:id="rId15"/>
    <p:sldId id="572" r:id="rId1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5A401-E1CA-47C5-9407-734FFABEEB99}" v="1" dt="2023-11-07T19:47:52.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405" autoAdjust="0"/>
  </p:normalViewPr>
  <p:slideViewPr>
    <p:cSldViewPr>
      <p:cViewPr varScale="1">
        <p:scale>
          <a:sx n="37" d="100"/>
          <a:sy n="37" d="100"/>
        </p:scale>
        <p:origin x="2120"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5436B64E-FFC7-4914-A90F-3F7FDD810174}" type="datetimeFigureOut">
              <a:rPr lang="en-US" smtClean="0"/>
              <a:t>11/27/2023</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F32353B2-6E03-4205-B16D-09473EDAD9E8}" type="slidenum">
              <a:rPr lang="en-US" smtClean="0"/>
              <a:t>‹#›</a:t>
            </a:fld>
            <a:endParaRPr lang="en-US"/>
          </a:p>
        </p:txBody>
      </p:sp>
    </p:spTree>
    <p:extLst>
      <p:ext uri="{BB962C8B-B14F-4D97-AF65-F5344CB8AC3E}">
        <p14:creationId xmlns:p14="http://schemas.microsoft.com/office/powerpoint/2010/main" val="870490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353B2-6E03-4205-B16D-09473EDAD9E8}" type="slidenum">
              <a:rPr lang="en-US" smtClean="0"/>
              <a:t>2</a:t>
            </a:fld>
            <a:endParaRPr lang="en-US"/>
          </a:p>
        </p:txBody>
      </p:sp>
    </p:spTree>
    <p:extLst>
      <p:ext uri="{BB962C8B-B14F-4D97-AF65-F5344CB8AC3E}">
        <p14:creationId xmlns:p14="http://schemas.microsoft.com/office/powerpoint/2010/main" val="799940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11</a:t>
            </a:fld>
            <a:endParaRPr lang="en-US"/>
          </a:p>
        </p:txBody>
      </p:sp>
    </p:spTree>
    <p:extLst>
      <p:ext uri="{BB962C8B-B14F-4D97-AF65-F5344CB8AC3E}">
        <p14:creationId xmlns:p14="http://schemas.microsoft.com/office/powerpoint/2010/main" val="155737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12</a:t>
            </a:fld>
            <a:endParaRPr lang="en-US"/>
          </a:p>
        </p:txBody>
      </p:sp>
    </p:spTree>
    <p:extLst>
      <p:ext uri="{BB962C8B-B14F-4D97-AF65-F5344CB8AC3E}">
        <p14:creationId xmlns:p14="http://schemas.microsoft.com/office/powerpoint/2010/main" val="405447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13</a:t>
            </a:fld>
            <a:endParaRPr lang="en-US"/>
          </a:p>
        </p:txBody>
      </p:sp>
    </p:spTree>
    <p:extLst>
      <p:ext uri="{BB962C8B-B14F-4D97-AF65-F5344CB8AC3E}">
        <p14:creationId xmlns:p14="http://schemas.microsoft.com/office/powerpoint/2010/main" val="189138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14</a:t>
            </a:fld>
            <a:endParaRPr lang="en-US"/>
          </a:p>
        </p:txBody>
      </p:sp>
    </p:spTree>
    <p:extLst>
      <p:ext uri="{BB962C8B-B14F-4D97-AF65-F5344CB8AC3E}">
        <p14:creationId xmlns:p14="http://schemas.microsoft.com/office/powerpoint/2010/main" val="300911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15</a:t>
            </a:fld>
            <a:endParaRPr lang="en-US"/>
          </a:p>
        </p:txBody>
      </p:sp>
    </p:spTree>
    <p:extLst>
      <p:ext uri="{BB962C8B-B14F-4D97-AF65-F5344CB8AC3E}">
        <p14:creationId xmlns:p14="http://schemas.microsoft.com/office/powerpoint/2010/main" val="363696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3</a:t>
            </a:fld>
            <a:endParaRPr lang="en-US"/>
          </a:p>
        </p:txBody>
      </p:sp>
    </p:spTree>
    <p:extLst>
      <p:ext uri="{BB962C8B-B14F-4D97-AF65-F5344CB8AC3E}">
        <p14:creationId xmlns:p14="http://schemas.microsoft.com/office/powerpoint/2010/main" val="131631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4</a:t>
            </a:fld>
            <a:endParaRPr lang="en-US"/>
          </a:p>
        </p:txBody>
      </p:sp>
    </p:spTree>
    <p:extLst>
      <p:ext uri="{BB962C8B-B14F-4D97-AF65-F5344CB8AC3E}">
        <p14:creationId xmlns:p14="http://schemas.microsoft.com/office/powerpoint/2010/main" val="207779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5</a:t>
            </a:fld>
            <a:endParaRPr lang="en-US"/>
          </a:p>
        </p:txBody>
      </p:sp>
    </p:spTree>
    <p:extLst>
      <p:ext uri="{BB962C8B-B14F-4D97-AF65-F5344CB8AC3E}">
        <p14:creationId xmlns:p14="http://schemas.microsoft.com/office/powerpoint/2010/main" val="414309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6</a:t>
            </a:fld>
            <a:endParaRPr lang="en-US"/>
          </a:p>
        </p:txBody>
      </p:sp>
    </p:spTree>
    <p:extLst>
      <p:ext uri="{BB962C8B-B14F-4D97-AF65-F5344CB8AC3E}">
        <p14:creationId xmlns:p14="http://schemas.microsoft.com/office/powerpoint/2010/main" val="362796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7</a:t>
            </a:fld>
            <a:endParaRPr lang="en-US"/>
          </a:p>
        </p:txBody>
      </p:sp>
    </p:spTree>
    <p:extLst>
      <p:ext uri="{BB962C8B-B14F-4D97-AF65-F5344CB8AC3E}">
        <p14:creationId xmlns:p14="http://schemas.microsoft.com/office/powerpoint/2010/main" val="24448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8</a:t>
            </a:fld>
            <a:endParaRPr lang="en-US"/>
          </a:p>
        </p:txBody>
      </p:sp>
    </p:spTree>
    <p:extLst>
      <p:ext uri="{BB962C8B-B14F-4D97-AF65-F5344CB8AC3E}">
        <p14:creationId xmlns:p14="http://schemas.microsoft.com/office/powerpoint/2010/main" val="426844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9</a:t>
            </a:fld>
            <a:endParaRPr lang="en-US"/>
          </a:p>
        </p:txBody>
      </p:sp>
    </p:spTree>
    <p:extLst>
      <p:ext uri="{BB962C8B-B14F-4D97-AF65-F5344CB8AC3E}">
        <p14:creationId xmlns:p14="http://schemas.microsoft.com/office/powerpoint/2010/main" val="909638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C3756D5-40CB-4C6C-8761-23755AC5AF9A}" type="slidenum">
              <a:rPr lang="en-US" smtClean="0"/>
              <a:pPr/>
              <a:t>10</a:t>
            </a:fld>
            <a:endParaRPr lang="en-US"/>
          </a:p>
        </p:txBody>
      </p:sp>
    </p:spTree>
    <p:extLst>
      <p:ext uri="{BB962C8B-B14F-4D97-AF65-F5344CB8AC3E}">
        <p14:creationId xmlns:p14="http://schemas.microsoft.com/office/powerpoint/2010/main" val="2806098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668E720-52B6-4D43-85CF-90585FE5DC5B}" type="datetime1">
              <a:rPr lang="en-US" smtClean="0"/>
              <a:pPr/>
              <a:t>11/27/2023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a:solidFill>
                  <a:srgbClr val="DA1F28">
                    <a:tint val="20000"/>
                  </a:srgbClr>
                </a:solidFill>
              </a:rPr>
              <a:t>Powers of County Legislatures and Board of Health in Maryland Webinar June 25, 2012</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ECA9FEA-807E-4F70-AF63-2B1EE05580AD}" type="slidenum">
              <a:rPr lang="en-US" smtClean="0"/>
              <a:pPr/>
              <a:t>‹#›</a:t>
            </a:fld>
            <a:endParaRPr lang="en-US"/>
          </a:p>
        </p:txBody>
      </p:sp>
    </p:spTree>
    <p:extLst>
      <p:ext uri="{BB962C8B-B14F-4D97-AF65-F5344CB8AC3E}">
        <p14:creationId xmlns:p14="http://schemas.microsoft.com/office/powerpoint/2010/main" val="116077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54CBF76-BD74-4144-A7BA-446A34661DE0}" type="datetime1">
              <a:rPr lang="en-US" smtClean="0">
                <a:solidFill>
                  <a:prstClr val="black"/>
                </a:solidFill>
              </a:rPr>
              <a:pPr/>
              <a:t>11/27/2023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Powers of County Legislatures and Board of Health in Maryland Webinar June 25, 2012</a:t>
            </a:r>
          </a:p>
        </p:txBody>
      </p:sp>
      <p:sp>
        <p:nvSpPr>
          <p:cNvPr id="6" name="Slide Number Placeholder 5"/>
          <p:cNvSpPr>
            <a:spLocks noGrp="1"/>
          </p:cNvSpPr>
          <p:nvPr>
            <p:ph type="sldNum" sz="quarter" idx="12"/>
          </p:nvPr>
        </p:nvSpPr>
        <p:spPr/>
        <p:txBody>
          <a:bodyPr/>
          <a:lstStyle/>
          <a:p>
            <a:fld id="{4ECA9FEA-807E-4F70-AF63-2B1EE05580A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624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DFB583-44F5-411B-AAAB-5FA99234A4D7}" type="datetime1">
              <a:rPr lang="en-US" smtClean="0">
                <a:solidFill>
                  <a:prstClr val="black"/>
                </a:solidFill>
              </a:rPr>
              <a:pPr/>
              <a:t>11/27/2023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Powers of County Legislatures and Board of Health in Maryland Webinar June 25, 2012</a:t>
            </a:r>
          </a:p>
        </p:txBody>
      </p:sp>
      <p:sp>
        <p:nvSpPr>
          <p:cNvPr id="6" name="Slide Number Placeholder 5"/>
          <p:cNvSpPr>
            <a:spLocks noGrp="1"/>
          </p:cNvSpPr>
          <p:nvPr>
            <p:ph type="sldNum" sz="quarter" idx="12"/>
          </p:nvPr>
        </p:nvSpPr>
        <p:spPr/>
        <p:txBody>
          <a:bodyPr/>
          <a:lstStyle/>
          <a:p>
            <a:fld id="{4ECA9FEA-807E-4F70-AF63-2B1EE05580A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694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08E1AD1-D624-4E33-A595-85D690DC2240}" type="datetime1">
              <a:rPr lang="en-US" smtClean="0">
                <a:solidFill>
                  <a:prstClr val="black"/>
                </a:solidFill>
              </a:rPr>
              <a:pPr/>
              <a:t>11/27/2023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Powers of County Legislatures and Board of Health in Maryland Webinar June 25, 2012</a:t>
            </a:r>
          </a:p>
        </p:txBody>
      </p:sp>
      <p:sp>
        <p:nvSpPr>
          <p:cNvPr id="6" name="Slide Number Placeholder 5"/>
          <p:cNvSpPr>
            <a:spLocks noGrp="1"/>
          </p:cNvSpPr>
          <p:nvPr>
            <p:ph type="sldNum" sz="quarter" idx="12"/>
          </p:nvPr>
        </p:nvSpPr>
        <p:spPr/>
        <p:txBody>
          <a:bodyPr/>
          <a:lstStyle/>
          <a:p>
            <a:fld id="{4ECA9FEA-807E-4F70-AF63-2B1EE05580AD}"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7591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E9532B2-B44E-4493-BC84-6FD2C5863169}" type="datetime1">
              <a:rPr lang="en-US" smtClean="0">
                <a:solidFill>
                  <a:prstClr val="white"/>
                </a:solidFill>
              </a:rPr>
              <a:pPr/>
              <a:t>11/27/2023</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Powers of County Legislatures and Board of Health in Maryland Webinar June 25, 2012</a:t>
            </a:r>
          </a:p>
        </p:txBody>
      </p:sp>
      <p:sp>
        <p:nvSpPr>
          <p:cNvPr id="6" name="Slide Number Placeholder 5"/>
          <p:cNvSpPr>
            <a:spLocks noGrp="1"/>
          </p:cNvSpPr>
          <p:nvPr>
            <p:ph type="sldNum" sz="quarter" idx="12"/>
          </p:nvPr>
        </p:nvSpPr>
        <p:spPr/>
        <p:txBody>
          <a:bodyPr/>
          <a:lstStyle/>
          <a:p>
            <a:fld id="{4ECA9FEA-807E-4F70-AF63-2B1EE05580AD}"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0057634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DB50AF3-CC39-4C9D-BDE5-D2CB56FDD2A0}" type="datetime1">
              <a:rPr lang="en-US" smtClean="0">
                <a:solidFill>
                  <a:prstClr val="white"/>
                </a:solidFill>
              </a:rPr>
              <a:pPr/>
              <a:t>11/27/2023</a:t>
            </a:fld>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Powers of County Legislatures and Board of Health in Maryland Webinar June 25, 2012</a:t>
            </a:r>
          </a:p>
        </p:txBody>
      </p:sp>
      <p:sp>
        <p:nvSpPr>
          <p:cNvPr id="7" name="Slide Number Placeholder 6"/>
          <p:cNvSpPr>
            <a:spLocks noGrp="1"/>
          </p:cNvSpPr>
          <p:nvPr>
            <p:ph type="sldNum" sz="quarter" idx="12"/>
          </p:nvPr>
        </p:nvSpPr>
        <p:spPr/>
        <p:txBody>
          <a:bodyPr/>
          <a:lstStyle/>
          <a:p>
            <a:fld id="{4ECA9FEA-807E-4F70-AF63-2B1EE05580AD}"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67053150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0B0C477-CE94-45D4-B80E-48DB269CE0DC}" type="datetime1">
              <a:rPr lang="en-US" smtClean="0">
                <a:solidFill>
                  <a:prstClr val="black"/>
                </a:solidFill>
              </a:rPr>
              <a:pPr/>
              <a:t>11/27/2023</a:t>
            </a:fld>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Powers of County Legislatures and Board of Health in Maryland Webinar June 25, 2012</a:t>
            </a:r>
          </a:p>
        </p:txBody>
      </p:sp>
      <p:sp>
        <p:nvSpPr>
          <p:cNvPr id="9" name="Slide Number Placeholder 8"/>
          <p:cNvSpPr>
            <a:spLocks noGrp="1"/>
          </p:cNvSpPr>
          <p:nvPr>
            <p:ph type="sldNum" sz="quarter" idx="12"/>
          </p:nvPr>
        </p:nvSpPr>
        <p:spPr/>
        <p:txBody>
          <a:bodyPr/>
          <a:lstStyle/>
          <a:p>
            <a:fld id="{4ECA9FEA-807E-4F70-AF63-2B1EE05580A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00119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3227306-EAD7-4014-B0C8-68B4801794E7}" type="datetime1">
              <a:rPr lang="en-US" smtClean="0">
                <a:solidFill>
                  <a:prstClr val="white"/>
                </a:solidFill>
              </a:rPr>
              <a:pPr/>
              <a:t>11/27/2023</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Powers of County Legislatures and Board of Health in Maryland Webinar June 25, 2012</a:t>
            </a:r>
          </a:p>
        </p:txBody>
      </p:sp>
      <p:sp>
        <p:nvSpPr>
          <p:cNvPr id="5" name="Slide Number Placeholder 4"/>
          <p:cNvSpPr>
            <a:spLocks noGrp="1"/>
          </p:cNvSpPr>
          <p:nvPr>
            <p:ph type="sldNum" sz="quarter" idx="12"/>
          </p:nvPr>
        </p:nvSpPr>
        <p:spPr/>
        <p:txBody>
          <a:bodyPr/>
          <a:lstStyle/>
          <a:p>
            <a:fld id="{4ECA9FEA-807E-4F70-AF63-2B1EE05580AD}"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68096969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F14DB-96C5-4D62-A9C1-F687C0D180C8}" type="datetime1">
              <a:rPr lang="en-US" smtClean="0">
                <a:solidFill>
                  <a:prstClr val="black"/>
                </a:solidFill>
              </a:rPr>
              <a:pPr/>
              <a:t>11/27/2023</a:t>
            </a:fld>
            <a:endParaRPr lang="en-US">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Powers of County Legislatures and Board of Health in Maryland Webinar June 25, 2012</a:t>
            </a:r>
          </a:p>
        </p:txBody>
      </p:sp>
      <p:sp>
        <p:nvSpPr>
          <p:cNvPr id="4" name="Slide Number Placeholder 3"/>
          <p:cNvSpPr>
            <a:spLocks noGrp="1"/>
          </p:cNvSpPr>
          <p:nvPr>
            <p:ph type="sldNum" sz="quarter" idx="12"/>
          </p:nvPr>
        </p:nvSpPr>
        <p:spPr/>
        <p:txBody>
          <a:bodyPr/>
          <a:lstStyle/>
          <a:p>
            <a:fld id="{4ECA9FEA-807E-4F70-AF63-2B1EE05580A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988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65528FD9-E784-4331-AE26-576D01181415}" type="datetime1">
              <a:rPr lang="en-US" smtClean="0">
                <a:solidFill>
                  <a:prstClr val="black"/>
                </a:solidFill>
              </a:rPr>
              <a:pPr/>
              <a:t>11/27/2023</a:t>
            </a:fld>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Powers of County Legislatures and Board of Health in Maryland Webinar June 25, 2012</a:t>
            </a:r>
          </a:p>
        </p:txBody>
      </p:sp>
      <p:sp>
        <p:nvSpPr>
          <p:cNvPr id="7" name="Slide Number Placeholder 6"/>
          <p:cNvSpPr>
            <a:spLocks noGrp="1"/>
          </p:cNvSpPr>
          <p:nvPr>
            <p:ph type="sldNum" sz="quarter" idx="12"/>
          </p:nvPr>
        </p:nvSpPr>
        <p:spPr/>
        <p:txBody>
          <a:bodyPr/>
          <a:lstStyle/>
          <a:p>
            <a:fld id="{4ECA9FEA-807E-4F70-AF63-2B1EE05580A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4377631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A7A2330-379B-4123-9464-D781FA019ADA}" type="datetime1">
              <a:rPr lang="en-US" smtClean="0">
                <a:solidFill>
                  <a:prstClr val="white"/>
                </a:solidFill>
              </a:rPr>
              <a:pPr/>
              <a:t>11/27/2023</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a:solidFill>
                  <a:prstClr val="white"/>
                </a:solidFill>
              </a:rPr>
              <a:t>Powers of County Legislatures and Board of Health in Maryland Webinar June 25, 2012</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ECA9FEA-807E-4F70-AF63-2B1EE05580AD}"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76223393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86E6252-CA29-47F0-A14D-77AE00D26997}" type="datetime1">
              <a:rPr lang="en-US" smtClean="0">
                <a:solidFill>
                  <a:prstClr val="black"/>
                </a:solidFill>
              </a:rPr>
              <a:pPr/>
              <a:t>11/27/2023</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a:solidFill>
                  <a:prstClr val="black"/>
                </a:solidFill>
              </a:rPr>
              <a:t>Powers of County Legislatures and Board of Health in Maryland Webinar June 25, 2012</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ECA9FEA-807E-4F70-AF63-2B1EE05580A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77618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da.gov/tobacco-products/compliance-enforcement-training/report-potential-tobacco-product-viol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226" y="381000"/>
            <a:ext cx="7772400" cy="1829761"/>
          </a:xfrm>
        </p:spPr>
        <p:txBody>
          <a:bodyPr>
            <a:normAutofit/>
          </a:bodyPr>
          <a:lstStyle/>
          <a:p>
            <a:r>
              <a:rPr lang="en-US" dirty="0">
                <a:latin typeface="Palatino Linotype" panose="02040502050505030304" pitchFamily="18" charset="0"/>
              </a:rPr>
              <a:t>Legal Resource Center for Public Health Policy</a:t>
            </a:r>
            <a:endParaRPr lang="en-US" sz="3600" dirty="0">
              <a:latin typeface="Palatino Linotype" panose="02040502050505030304" pitchFamily="18" charset="0"/>
            </a:endParaRPr>
          </a:p>
        </p:txBody>
      </p:sp>
      <p:sp>
        <p:nvSpPr>
          <p:cNvPr id="3" name="Subtitle 2"/>
          <p:cNvSpPr>
            <a:spLocks noGrp="1"/>
          </p:cNvSpPr>
          <p:nvPr>
            <p:ph type="subTitle" idx="1"/>
          </p:nvPr>
        </p:nvSpPr>
        <p:spPr>
          <a:xfrm>
            <a:off x="990600" y="2507057"/>
            <a:ext cx="7772400" cy="1199704"/>
          </a:xfrm>
        </p:spPr>
        <p:txBody>
          <a:bodyPr>
            <a:noAutofit/>
          </a:bodyPr>
          <a:lstStyle/>
          <a:p>
            <a:r>
              <a:rPr lang="en-US" sz="2000" b="1" dirty="0">
                <a:latin typeface="Palatino Linotype" panose="02040502050505030304" pitchFamily="18" charset="0"/>
              </a:rPr>
              <a:t>Blair Inniss</a:t>
            </a:r>
          </a:p>
          <a:p>
            <a:r>
              <a:rPr lang="en-US" sz="2000" i="1" dirty="0">
                <a:latin typeface="Palatino Linotype" panose="02040502050505030304" pitchFamily="18" charset="0"/>
              </a:rPr>
              <a:t>Deputy Director</a:t>
            </a:r>
          </a:p>
        </p:txBody>
      </p:sp>
      <p:pic>
        <p:nvPicPr>
          <p:cNvPr id="4" name="Picture 3"/>
          <p:cNvPicPr/>
          <p:nvPr/>
        </p:nvPicPr>
        <p:blipFill>
          <a:blip r:embed="rId2"/>
          <a:srcRect/>
          <a:stretch>
            <a:fillRect/>
          </a:stretch>
        </p:blipFill>
        <p:spPr bwMode="auto">
          <a:xfrm>
            <a:off x="620785" y="3733800"/>
            <a:ext cx="2623751" cy="1084659"/>
          </a:xfrm>
          <a:prstGeom prst="rect">
            <a:avLst/>
          </a:prstGeom>
          <a:noFill/>
          <a:ln w="9525">
            <a:noFill/>
            <a:miter lim="800000"/>
            <a:headEnd/>
            <a:tailEnd/>
          </a:ln>
        </p:spPr>
      </p:pic>
      <p:sp>
        <p:nvSpPr>
          <p:cNvPr id="5" name="TextBox 4"/>
          <p:cNvSpPr txBox="1"/>
          <p:nvPr/>
        </p:nvSpPr>
        <p:spPr>
          <a:xfrm>
            <a:off x="381000" y="5410200"/>
            <a:ext cx="3581400" cy="369332"/>
          </a:xfrm>
          <a:prstGeom prst="rect">
            <a:avLst/>
          </a:prstGeom>
          <a:noFill/>
        </p:spPr>
        <p:txBody>
          <a:bodyPr wrap="square" rtlCol="0">
            <a:spAutoFit/>
          </a:bodyPr>
          <a:lstStyle/>
          <a:p>
            <a:r>
              <a:rPr lang="en-US" dirty="0">
                <a:solidFill>
                  <a:schemeClr val="bg1"/>
                </a:solidFill>
                <a:latin typeface="Palatino Linotype" panose="02040502050505030304" pitchFamily="18" charset="0"/>
              </a:rPr>
              <a:t>November 8, 2023</a:t>
            </a:r>
          </a:p>
        </p:txBody>
      </p:sp>
    </p:spTree>
    <p:extLst>
      <p:ext uri="{BB962C8B-B14F-4D97-AF65-F5344CB8AC3E}">
        <p14:creationId xmlns:p14="http://schemas.microsoft.com/office/powerpoint/2010/main" val="112565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Report tobacco product violations to the FDA</a:t>
            </a:r>
          </a:p>
          <a:p>
            <a:r>
              <a:rPr lang="en-US" dirty="0">
                <a:hlinkClick r:id="rId3"/>
              </a:rPr>
              <a:t>https://www.fda.gov/tobacco-products/compliance-enforcement-training/report-potential-tobacco-product-violation</a:t>
            </a:r>
            <a:endParaRPr lang="en-US" dirty="0"/>
          </a:p>
          <a:p>
            <a:r>
              <a:rPr lang="en-US" dirty="0"/>
              <a:t>Call the Tobacco Call Center: 1.877.CTP.1373</a:t>
            </a:r>
          </a:p>
          <a:p>
            <a:r>
              <a:rPr lang="en-US" dirty="0"/>
              <a:t>Send an email: CTPCompliance@FDA.hhs.gov</a:t>
            </a:r>
          </a:p>
        </p:txBody>
      </p:sp>
      <p:sp>
        <p:nvSpPr>
          <p:cNvPr id="4" name="Title 3"/>
          <p:cNvSpPr>
            <a:spLocks noGrp="1"/>
          </p:cNvSpPr>
          <p:nvPr>
            <p:ph type="title"/>
          </p:nvPr>
        </p:nvSpPr>
        <p:spPr>
          <a:xfrm>
            <a:off x="0" y="274638"/>
            <a:ext cx="9144000" cy="1143000"/>
          </a:xfrm>
        </p:spPr>
        <p:txBody>
          <a:bodyPr>
            <a:normAutofit/>
          </a:bodyPr>
          <a:lstStyle/>
          <a:p>
            <a:pPr algn="ctr"/>
            <a:r>
              <a:rPr lang="en-US" dirty="0"/>
              <a:t>Tobacco Product Violations</a:t>
            </a:r>
          </a:p>
        </p:txBody>
      </p:sp>
    </p:spTree>
    <p:extLst>
      <p:ext uri="{BB962C8B-B14F-4D97-AF65-F5344CB8AC3E}">
        <p14:creationId xmlns:p14="http://schemas.microsoft.com/office/powerpoint/2010/main" val="2884217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886200" cy="4525963"/>
          </a:xfrm>
        </p:spPr>
        <p:txBody>
          <a:bodyPr>
            <a:normAutofit/>
          </a:bodyPr>
          <a:lstStyle/>
          <a:p>
            <a:pPr marL="109728" indent="0">
              <a:buNone/>
            </a:pPr>
            <a:endParaRPr lang="en-US" dirty="0"/>
          </a:p>
          <a:p>
            <a:pPr marL="109728" indent="0">
              <a:buNone/>
            </a:pPr>
            <a:endParaRPr lang="en-US" dirty="0"/>
          </a:p>
          <a:p>
            <a:pPr marL="109728" indent="0">
              <a:buNone/>
            </a:pPr>
            <a:r>
              <a:rPr lang="en-US" dirty="0"/>
              <a:t>Jeffrey Hann</a:t>
            </a:r>
          </a:p>
          <a:p>
            <a:pPr marL="109728" indent="0">
              <a:buNone/>
            </a:pPr>
            <a:r>
              <a:rPr lang="en-US" dirty="0"/>
              <a:t>Assistant Director</a:t>
            </a:r>
          </a:p>
          <a:p>
            <a:pPr marL="109728" indent="0">
              <a:buNone/>
            </a:pPr>
            <a:endParaRPr lang="en-US" dirty="0"/>
          </a:p>
          <a:p>
            <a:pPr marL="109728" indent="0">
              <a:buNone/>
            </a:pPr>
            <a:r>
              <a:rPr lang="en-US" dirty="0"/>
              <a:t>Legal &amp; Legislative Division</a:t>
            </a:r>
          </a:p>
        </p:txBody>
      </p:sp>
      <p:sp>
        <p:nvSpPr>
          <p:cNvPr id="4" name="Title 3"/>
          <p:cNvSpPr>
            <a:spLocks noGrp="1"/>
          </p:cNvSpPr>
          <p:nvPr>
            <p:ph type="title"/>
          </p:nvPr>
        </p:nvSpPr>
        <p:spPr>
          <a:xfrm>
            <a:off x="0" y="274638"/>
            <a:ext cx="9144000" cy="1143000"/>
          </a:xfrm>
        </p:spPr>
        <p:txBody>
          <a:bodyPr>
            <a:normAutofit fontScale="90000"/>
          </a:bodyPr>
          <a:lstStyle/>
          <a:p>
            <a:pPr algn="ctr"/>
            <a:r>
              <a:rPr lang="en-US" dirty="0"/>
              <a:t>Alcohol, Tobacco, and Cannabis Commission</a:t>
            </a:r>
          </a:p>
        </p:txBody>
      </p:sp>
      <p:pic>
        <p:nvPicPr>
          <p:cNvPr id="5" name="Picture 4">
            <a:extLst>
              <a:ext uri="{FF2B5EF4-FFF2-40B4-BE49-F238E27FC236}">
                <a16:creationId xmlns:a16="http://schemas.microsoft.com/office/drawing/2014/main" id="{DE32F105-5B59-A995-7E44-836D06A59DE2}"/>
              </a:ext>
            </a:extLst>
          </p:cNvPr>
          <p:cNvPicPr>
            <a:picLocks noChangeAspect="1"/>
          </p:cNvPicPr>
          <p:nvPr/>
        </p:nvPicPr>
        <p:blipFill>
          <a:blip r:embed="rId3"/>
          <a:stretch>
            <a:fillRect/>
          </a:stretch>
        </p:blipFill>
        <p:spPr>
          <a:xfrm>
            <a:off x="4800602" y="1518859"/>
            <a:ext cx="3839990" cy="4800600"/>
          </a:xfrm>
          <a:prstGeom prst="rect">
            <a:avLst/>
          </a:prstGeom>
        </p:spPr>
      </p:pic>
    </p:spTree>
    <p:extLst>
      <p:ext uri="{BB962C8B-B14F-4D97-AF65-F5344CB8AC3E}">
        <p14:creationId xmlns:p14="http://schemas.microsoft.com/office/powerpoint/2010/main" val="653578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37619"/>
            <a:ext cx="9144000" cy="1782762"/>
          </a:xfrm>
        </p:spPr>
        <p:txBody>
          <a:bodyPr>
            <a:normAutofit/>
          </a:bodyPr>
          <a:lstStyle/>
          <a:p>
            <a:pPr algn="ctr"/>
            <a:r>
              <a:rPr lang="en-US" dirty="0"/>
              <a:t>Questions?</a:t>
            </a:r>
          </a:p>
        </p:txBody>
      </p:sp>
    </p:spTree>
    <p:extLst>
      <p:ext uri="{BB962C8B-B14F-4D97-AF65-F5344CB8AC3E}">
        <p14:creationId xmlns:p14="http://schemas.microsoft.com/office/powerpoint/2010/main" val="2100079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ctr">
              <a:buNone/>
            </a:pPr>
            <a:endParaRPr lang="en-US" dirty="0"/>
          </a:p>
          <a:p>
            <a:pPr marL="109728" indent="0" algn="ctr">
              <a:buNone/>
            </a:pPr>
            <a:endParaRPr lang="en-US" dirty="0"/>
          </a:p>
          <a:p>
            <a:pPr marL="109728" indent="0" algn="ctr">
              <a:buNone/>
            </a:pPr>
            <a:r>
              <a:rPr lang="en-US" dirty="0"/>
              <a:t>January 10, 2024</a:t>
            </a:r>
          </a:p>
          <a:p>
            <a:pPr marL="109728" indent="0" algn="ctr">
              <a:buNone/>
            </a:pPr>
            <a:r>
              <a:rPr lang="en-US" dirty="0"/>
              <a:t>1</a:t>
            </a:r>
            <a:r>
              <a:rPr lang="en-US" baseline="30000" dirty="0"/>
              <a:t>st</a:t>
            </a:r>
            <a:r>
              <a:rPr lang="en-US" dirty="0"/>
              <a:t> day of session!</a:t>
            </a:r>
          </a:p>
          <a:p>
            <a:pPr marL="109728" indent="0" algn="ctr">
              <a:buNone/>
            </a:pPr>
            <a:r>
              <a:rPr lang="en-US" dirty="0"/>
              <a:t>12:00-1:15</a:t>
            </a:r>
          </a:p>
          <a:p>
            <a:pPr marL="109728" indent="0">
              <a:buNone/>
            </a:pPr>
            <a:endParaRPr lang="en-US" dirty="0"/>
          </a:p>
        </p:txBody>
      </p:sp>
      <p:sp>
        <p:nvSpPr>
          <p:cNvPr id="4" name="Title 3"/>
          <p:cNvSpPr>
            <a:spLocks noGrp="1"/>
          </p:cNvSpPr>
          <p:nvPr>
            <p:ph type="title"/>
          </p:nvPr>
        </p:nvSpPr>
        <p:spPr>
          <a:xfrm>
            <a:off x="0" y="274638"/>
            <a:ext cx="9144000" cy="1143000"/>
          </a:xfrm>
        </p:spPr>
        <p:txBody>
          <a:bodyPr>
            <a:normAutofit/>
          </a:bodyPr>
          <a:lstStyle/>
          <a:p>
            <a:pPr algn="ctr"/>
            <a:r>
              <a:rPr lang="en-US" dirty="0"/>
              <a:t>January Webinar</a:t>
            </a:r>
          </a:p>
        </p:txBody>
      </p:sp>
    </p:spTree>
    <p:extLst>
      <p:ext uri="{BB962C8B-B14F-4D97-AF65-F5344CB8AC3E}">
        <p14:creationId xmlns:p14="http://schemas.microsoft.com/office/powerpoint/2010/main" val="396778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ctr">
              <a:buNone/>
            </a:pPr>
            <a:endParaRPr lang="en-US" dirty="0"/>
          </a:p>
          <a:p>
            <a:pPr marL="109728" indent="0" algn="ctr">
              <a:buNone/>
            </a:pPr>
            <a:endParaRPr lang="en-US" dirty="0"/>
          </a:p>
          <a:p>
            <a:pPr marL="109728" indent="0" algn="ctr">
              <a:buNone/>
            </a:pPr>
            <a:r>
              <a:rPr lang="en-US" dirty="0"/>
              <a:t>2024 Maryland Tobacco Conference</a:t>
            </a:r>
          </a:p>
          <a:p>
            <a:pPr marL="109728" indent="0" algn="ctr">
              <a:buNone/>
            </a:pPr>
            <a:r>
              <a:rPr lang="en-US" dirty="0"/>
              <a:t>June 5, 2024</a:t>
            </a:r>
          </a:p>
          <a:p>
            <a:pPr marL="109728" indent="0" algn="ctr">
              <a:buNone/>
            </a:pPr>
            <a:r>
              <a:rPr lang="en-US" dirty="0"/>
              <a:t>BWI Marriott</a:t>
            </a:r>
          </a:p>
          <a:p>
            <a:pPr marL="109728" indent="0">
              <a:buNone/>
            </a:pPr>
            <a:endParaRPr lang="en-US" dirty="0"/>
          </a:p>
        </p:txBody>
      </p:sp>
      <p:sp>
        <p:nvSpPr>
          <p:cNvPr id="4" name="Title 3"/>
          <p:cNvSpPr>
            <a:spLocks noGrp="1"/>
          </p:cNvSpPr>
          <p:nvPr>
            <p:ph type="title"/>
          </p:nvPr>
        </p:nvSpPr>
        <p:spPr>
          <a:xfrm>
            <a:off x="0" y="274638"/>
            <a:ext cx="9144000" cy="1143000"/>
          </a:xfrm>
        </p:spPr>
        <p:txBody>
          <a:bodyPr>
            <a:normAutofit/>
          </a:bodyPr>
          <a:lstStyle/>
          <a:p>
            <a:pPr algn="ctr"/>
            <a:r>
              <a:rPr lang="en-US" dirty="0"/>
              <a:t>SAVE THE DATE</a:t>
            </a:r>
          </a:p>
        </p:txBody>
      </p:sp>
    </p:spTree>
    <p:extLst>
      <p:ext uri="{BB962C8B-B14F-4D97-AF65-F5344CB8AC3E}">
        <p14:creationId xmlns:p14="http://schemas.microsoft.com/office/powerpoint/2010/main" val="2362252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ctr">
              <a:buNone/>
            </a:pPr>
            <a:endParaRPr lang="en-US" dirty="0"/>
          </a:p>
          <a:p>
            <a:pPr marL="109728" indent="0" algn="ctr">
              <a:buNone/>
            </a:pPr>
            <a:endParaRPr lang="en-US" dirty="0"/>
          </a:p>
          <a:p>
            <a:pPr marL="109728" indent="0" algn="ctr">
              <a:buNone/>
            </a:pPr>
            <a:r>
              <a:rPr lang="en-US" dirty="0"/>
              <a:t>Thank You!</a:t>
            </a:r>
          </a:p>
          <a:p>
            <a:pPr marL="109728" indent="0">
              <a:buNone/>
            </a:pPr>
            <a:endParaRPr lang="en-US" dirty="0"/>
          </a:p>
        </p:txBody>
      </p:sp>
      <p:pic>
        <p:nvPicPr>
          <p:cNvPr id="5" name="Picture 4" descr="A colorful text on a dark background&#10;&#10;Description automatically generated">
            <a:extLst>
              <a:ext uri="{FF2B5EF4-FFF2-40B4-BE49-F238E27FC236}">
                <a16:creationId xmlns:a16="http://schemas.microsoft.com/office/drawing/2014/main" id="{4308138B-CADD-7AF9-A9F5-0214FC859B53}"/>
              </a:ext>
            </a:extLst>
          </p:cNvPr>
          <p:cNvPicPr>
            <a:picLocks noChangeAspect="1"/>
          </p:cNvPicPr>
          <p:nvPr/>
        </p:nvPicPr>
        <p:blipFill rotWithShape="1">
          <a:blip r:embed="rId3">
            <a:extLst>
              <a:ext uri="{28A0092B-C50C-407E-A947-70E740481C1C}">
                <a14:useLocalDpi xmlns:a14="http://schemas.microsoft.com/office/drawing/2010/main" val="0"/>
              </a:ext>
            </a:extLst>
          </a:blip>
          <a:srcRect l="5600" r="3379"/>
          <a:stretch/>
        </p:blipFill>
        <p:spPr>
          <a:xfrm>
            <a:off x="1" y="0"/>
            <a:ext cx="9372600" cy="6858000"/>
          </a:xfrm>
          <a:prstGeom prst="rect">
            <a:avLst/>
          </a:prstGeom>
        </p:spPr>
      </p:pic>
    </p:spTree>
    <p:extLst>
      <p:ext uri="{BB962C8B-B14F-4D97-AF65-F5344CB8AC3E}">
        <p14:creationId xmlns:p14="http://schemas.microsoft.com/office/powerpoint/2010/main" val="3833695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marR="0" indent="0">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humbly acknowledge that we are convening on the ancestral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lands of the Piscataway, </a:t>
            </a:r>
            <a:r>
              <a:rPr lang="en-U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Nentego</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(Nanticoke), and Susquehannock peoples in Baltimore City. We wish to pay our respects to the elders and past and present citizens of these tribes. We strive to hold space and value the perspectives that these nations share regarding their histories, cultures, and traditions.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 also acknowledge the land stolen from these nations, whether through colonization, broken treaties, forced removal and/or genocide and their inherent right to self-determination. </a:t>
            </a:r>
            <a:r>
              <a:rPr lang="en-US" sz="18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May this digital space serve as one moment among many for ending anti-Black racism, modern colonialism, and white supremacy, and for creating equitable relations that honor and heal communities and the land.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information about tribal lands found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https://native-land.ca/</a:t>
            </a:r>
            <a:endParaRPr lang="en-US" dirty="0">
              <a:latin typeface="Times New Roman" panose="02020603050405020304" pitchFamily="18" charset="0"/>
              <a:cs typeface="Times New Roman" panose="02020603050405020304" pitchFamily="18" charset="0"/>
            </a:endParaRPr>
          </a:p>
          <a:p>
            <a:pPr marL="109728" indent="0">
              <a:buNone/>
            </a:pPr>
            <a:endParaRPr lang="en-US" dirty="0"/>
          </a:p>
          <a:p>
            <a:pPr marL="109728" indent="0">
              <a:buNone/>
            </a:pPr>
            <a:endParaRPr lang="en-US" dirty="0"/>
          </a:p>
        </p:txBody>
      </p:sp>
      <p:sp>
        <p:nvSpPr>
          <p:cNvPr id="3" name="Title 2"/>
          <p:cNvSpPr>
            <a:spLocks noGrp="1"/>
          </p:cNvSpPr>
          <p:nvPr>
            <p:ph type="title"/>
          </p:nvPr>
        </p:nvSpPr>
        <p:spPr/>
        <p:txBody>
          <a:bodyPr/>
          <a:lstStyle/>
          <a:p>
            <a:pPr algn="ctr"/>
            <a:r>
              <a:rPr lang="en-US" dirty="0">
                <a:solidFill>
                  <a:srgbClr val="C00000"/>
                </a:solidFill>
              </a:rPr>
              <a:t>Tribal Land Acknowledgment</a:t>
            </a:r>
          </a:p>
        </p:txBody>
      </p:sp>
    </p:spTree>
    <p:extLst>
      <p:ext uri="{BB962C8B-B14F-4D97-AF65-F5344CB8AC3E}">
        <p14:creationId xmlns:p14="http://schemas.microsoft.com/office/powerpoint/2010/main" val="348500797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a:bodyPr>
          <a:lstStyle/>
          <a:p>
            <a:pPr algn="ctr"/>
            <a:r>
              <a:rPr lang="en-US" dirty="0"/>
              <a:t>Welcome Lily Claire Torton!!!</a:t>
            </a:r>
          </a:p>
        </p:txBody>
      </p:sp>
      <p:pic>
        <p:nvPicPr>
          <p:cNvPr id="1026" name="m_-4478518699073333179m_2576323389499369729m_-91037500902168005760E0D3230-264A-4313-96D4-96C619342BA1" descr="IMG_7988.jpg">
            <a:extLst>
              <a:ext uri="{FF2B5EF4-FFF2-40B4-BE49-F238E27FC236}">
                <a16:creationId xmlns:a16="http://schemas.microsoft.com/office/drawing/2014/main" id="{934520CB-B266-BB0D-574D-054C907A32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150" y="1417638"/>
            <a:ext cx="36957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57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Federal Updates</a:t>
            </a:r>
          </a:p>
          <a:p>
            <a:r>
              <a:rPr lang="en-US" dirty="0"/>
              <a:t>Maryland Updates</a:t>
            </a:r>
          </a:p>
          <a:p>
            <a:r>
              <a:rPr lang="en-US" dirty="0"/>
              <a:t>Alcohol, Tobacco, and Cannabis Commission</a:t>
            </a:r>
          </a:p>
          <a:p>
            <a:r>
              <a:rPr lang="en-US" dirty="0"/>
              <a:t>Questions</a:t>
            </a:r>
          </a:p>
        </p:txBody>
      </p:sp>
      <p:sp>
        <p:nvSpPr>
          <p:cNvPr id="4" name="Title 3"/>
          <p:cNvSpPr>
            <a:spLocks noGrp="1"/>
          </p:cNvSpPr>
          <p:nvPr>
            <p:ph type="title"/>
          </p:nvPr>
        </p:nvSpPr>
        <p:spPr>
          <a:xfrm>
            <a:off x="0" y="274638"/>
            <a:ext cx="9144000" cy="1143000"/>
          </a:xfrm>
        </p:spPr>
        <p:txBody>
          <a:bodyPr>
            <a:normAutofit/>
          </a:bodyPr>
          <a:lstStyle/>
          <a:p>
            <a:pPr algn="ctr"/>
            <a:r>
              <a:rPr lang="en-US" dirty="0"/>
              <a:t>Agenda</a:t>
            </a:r>
          </a:p>
        </p:txBody>
      </p:sp>
    </p:spTree>
    <p:extLst>
      <p:ext uri="{BB962C8B-B14F-4D97-AF65-F5344CB8AC3E}">
        <p14:creationId xmlns:p14="http://schemas.microsoft.com/office/powerpoint/2010/main" val="1424761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October 16 FDA sent two finalized rules to the Office of Management and Budget</a:t>
            </a:r>
          </a:p>
          <a:p>
            <a:pPr lvl="1"/>
            <a:r>
              <a:rPr lang="en-US" dirty="0"/>
              <a:t>Tobacco Product Standard for Characterizing Flavors in Cigars </a:t>
            </a:r>
            <a:r>
              <a:rPr lang="pt-BR" dirty="0"/>
              <a:t>[Docket No. FDA–2021–N–1309] </a:t>
            </a:r>
          </a:p>
          <a:p>
            <a:pPr lvl="1"/>
            <a:r>
              <a:rPr lang="en-US" dirty="0"/>
              <a:t>Tobacco Product Standard for Menthol in Cigarettes [</a:t>
            </a:r>
            <a:r>
              <a:rPr lang="pt-BR" dirty="0"/>
              <a:t>Docket No. FDA–2021–N–1349]</a:t>
            </a:r>
            <a:endParaRPr lang="en-US" dirty="0"/>
          </a:p>
          <a:p>
            <a:r>
              <a:rPr lang="en-US" dirty="0"/>
              <a:t>Next step </a:t>
            </a:r>
            <a:r>
              <a:rPr lang="en-US" dirty="0">
                <a:sym typeface="Wingdings" panose="05000000000000000000" pitchFamily="2" charset="2"/>
              </a:rPr>
              <a:t> EO meetings</a:t>
            </a:r>
            <a:endParaRPr lang="en-US" dirty="0"/>
          </a:p>
        </p:txBody>
      </p:sp>
      <p:sp>
        <p:nvSpPr>
          <p:cNvPr id="4" name="Title 3"/>
          <p:cNvSpPr>
            <a:spLocks noGrp="1"/>
          </p:cNvSpPr>
          <p:nvPr>
            <p:ph type="title"/>
          </p:nvPr>
        </p:nvSpPr>
        <p:spPr>
          <a:xfrm>
            <a:off x="0" y="274638"/>
            <a:ext cx="9144000" cy="1143000"/>
          </a:xfrm>
        </p:spPr>
        <p:txBody>
          <a:bodyPr>
            <a:normAutofit/>
          </a:bodyPr>
          <a:lstStyle/>
          <a:p>
            <a:pPr algn="ctr"/>
            <a:r>
              <a:rPr lang="en-US" dirty="0"/>
              <a:t>Proposed Rules at White House</a:t>
            </a:r>
          </a:p>
        </p:txBody>
      </p:sp>
    </p:spTree>
    <p:extLst>
      <p:ext uri="{BB962C8B-B14F-4D97-AF65-F5344CB8AC3E}">
        <p14:creationId xmlns:p14="http://schemas.microsoft.com/office/powerpoint/2010/main" val="914885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Synthetic flavoring agent WS-3</a:t>
            </a:r>
          </a:p>
          <a:p>
            <a:r>
              <a:rPr lang="en-US" dirty="0"/>
              <a:t>Delivers similar, or stronger, cooling sensations as menthol but without the minty aroma or taste</a:t>
            </a:r>
          </a:p>
        </p:txBody>
      </p:sp>
      <p:sp>
        <p:nvSpPr>
          <p:cNvPr id="4" name="Title 3"/>
          <p:cNvSpPr>
            <a:spLocks noGrp="1"/>
          </p:cNvSpPr>
          <p:nvPr>
            <p:ph type="title"/>
          </p:nvPr>
        </p:nvSpPr>
        <p:spPr>
          <a:xfrm>
            <a:off x="0" y="274638"/>
            <a:ext cx="9144000" cy="1143000"/>
          </a:xfrm>
        </p:spPr>
        <p:txBody>
          <a:bodyPr>
            <a:normAutofit/>
          </a:bodyPr>
          <a:lstStyle/>
          <a:p>
            <a:pPr algn="ctr"/>
            <a:r>
              <a:rPr lang="en-US" dirty="0"/>
              <a:t>Non-menthol Menthol</a:t>
            </a:r>
          </a:p>
        </p:txBody>
      </p:sp>
      <p:pic>
        <p:nvPicPr>
          <p:cNvPr id="2050" name="Picture 2" descr="On a black background with green and blue spikes, a Camel non-menthol mailer says in big white capital letters, “California, We’ve Got You Covered.” ">
            <a:extLst>
              <a:ext uri="{FF2B5EF4-FFF2-40B4-BE49-F238E27FC236}">
                <a16:creationId xmlns:a16="http://schemas.microsoft.com/office/drawing/2014/main" id="{7D4E0E22-152D-34DF-3EB5-15B0FDA4B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71800"/>
            <a:ext cx="26860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o packages of Newport cigarettes are displayed on a blue-and-green background. The tagline reads, “Experience the unexpected California,” and the letters “e,” “x,” and “p” in “experience” and “unexpected” are highlighted in blue. ">
            <a:extLst>
              <a:ext uri="{FF2B5EF4-FFF2-40B4-BE49-F238E27FC236}">
                <a16:creationId xmlns:a16="http://schemas.microsoft.com/office/drawing/2014/main" id="{14BE99BB-AF4D-5B09-4C7E-CD252568E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00400"/>
            <a:ext cx="57150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02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The presence and amount of artificial or natural flavor additives, compounds, constituents, or ingredients, or any other flavoring ingredient </a:t>
            </a:r>
          </a:p>
          <a:p>
            <a:r>
              <a:rPr lang="en-US" dirty="0"/>
              <a:t>The multisensory experience (i.e., taste, aroma, and cooling or burning sensations in the mouth and throat) of a flavor during use</a:t>
            </a:r>
          </a:p>
          <a:p>
            <a:r>
              <a:rPr lang="en-US" dirty="0"/>
              <a:t>Flavor representations (including descriptors), either explicit or implicit, in or on the labeling (including packaging) or advertising of tobacco products</a:t>
            </a:r>
          </a:p>
          <a:p>
            <a:r>
              <a:rPr lang="en-US" dirty="0"/>
              <a:t>Any other means that impart flavor or represent that the tobacco products has a characterizing flavor</a:t>
            </a:r>
          </a:p>
        </p:txBody>
      </p:sp>
      <p:sp>
        <p:nvSpPr>
          <p:cNvPr id="4" name="Title 3"/>
          <p:cNvSpPr>
            <a:spLocks noGrp="1"/>
          </p:cNvSpPr>
          <p:nvPr>
            <p:ph type="title"/>
          </p:nvPr>
        </p:nvSpPr>
        <p:spPr>
          <a:xfrm>
            <a:off x="0" y="274638"/>
            <a:ext cx="9144000" cy="1143000"/>
          </a:xfrm>
        </p:spPr>
        <p:txBody>
          <a:bodyPr>
            <a:normAutofit/>
          </a:bodyPr>
          <a:lstStyle/>
          <a:p>
            <a:pPr algn="ctr"/>
            <a:r>
              <a:rPr lang="en-US" dirty="0"/>
              <a:t>Is WS-3 a characterizing flavor?</a:t>
            </a:r>
          </a:p>
        </p:txBody>
      </p:sp>
    </p:spTree>
    <p:extLst>
      <p:ext uri="{BB962C8B-B14F-4D97-AF65-F5344CB8AC3E}">
        <p14:creationId xmlns:p14="http://schemas.microsoft.com/office/powerpoint/2010/main" val="289068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a:bodyPr>
          <a:lstStyle/>
          <a:p>
            <a:pPr algn="ctr"/>
            <a:r>
              <a:rPr lang="en-US" dirty="0"/>
              <a:t>Is WS-3 a characterizing flavor?</a:t>
            </a:r>
          </a:p>
        </p:txBody>
      </p:sp>
      <p:pic>
        <p:nvPicPr>
          <p:cNvPr id="5" name="Picture 4">
            <a:extLst>
              <a:ext uri="{FF2B5EF4-FFF2-40B4-BE49-F238E27FC236}">
                <a16:creationId xmlns:a16="http://schemas.microsoft.com/office/drawing/2014/main" id="{B74D0676-75C9-1F9E-A16B-FDBA77F38039}"/>
              </a:ext>
            </a:extLst>
          </p:cNvPr>
          <p:cNvPicPr>
            <a:picLocks noChangeAspect="1"/>
          </p:cNvPicPr>
          <p:nvPr/>
        </p:nvPicPr>
        <p:blipFill rotWithShape="1">
          <a:blip r:embed="rId3"/>
          <a:srcRect l="10833" t="15217" r="10000"/>
          <a:stretch/>
        </p:blipFill>
        <p:spPr>
          <a:xfrm>
            <a:off x="454714" y="1295400"/>
            <a:ext cx="8234571" cy="4648199"/>
          </a:xfrm>
          <a:prstGeom prst="rect">
            <a:avLst/>
          </a:prstGeom>
        </p:spPr>
      </p:pic>
    </p:spTree>
    <p:extLst>
      <p:ext uri="{BB962C8B-B14F-4D97-AF65-F5344CB8AC3E}">
        <p14:creationId xmlns:p14="http://schemas.microsoft.com/office/powerpoint/2010/main" val="313797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The presence and amount of artificial or natural flavor additives, compounds, constituents, or ingredients, or any other flavoring ingredient </a:t>
            </a:r>
          </a:p>
          <a:p>
            <a:r>
              <a:rPr lang="en-US" dirty="0"/>
              <a:t>The multisensory experience (i.e., taste, aroma, and cooling or burning sensations in the mouth and throat) of a flavor during use</a:t>
            </a:r>
          </a:p>
          <a:p>
            <a:r>
              <a:rPr lang="en-US" dirty="0"/>
              <a:t>Flavor representations (including descriptors), either explicit or implicit, in or on the labeling (including packaging) or advertising of tobacco products</a:t>
            </a:r>
          </a:p>
          <a:p>
            <a:r>
              <a:rPr lang="en-US" dirty="0"/>
              <a:t>Any other means that impart flavor or represent that the tobacco products has a characterizing flavor</a:t>
            </a:r>
          </a:p>
        </p:txBody>
      </p:sp>
      <p:sp>
        <p:nvSpPr>
          <p:cNvPr id="4" name="Title 3"/>
          <p:cNvSpPr>
            <a:spLocks noGrp="1"/>
          </p:cNvSpPr>
          <p:nvPr>
            <p:ph type="title"/>
          </p:nvPr>
        </p:nvSpPr>
        <p:spPr>
          <a:xfrm>
            <a:off x="0" y="274638"/>
            <a:ext cx="9144000" cy="1143000"/>
          </a:xfrm>
        </p:spPr>
        <p:txBody>
          <a:bodyPr>
            <a:normAutofit/>
          </a:bodyPr>
          <a:lstStyle/>
          <a:p>
            <a:pPr algn="ctr"/>
            <a:r>
              <a:rPr lang="en-US" dirty="0"/>
              <a:t>Is WS-3 a characterizing flavor?</a:t>
            </a:r>
          </a:p>
        </p:txBody>
      </p:sp>
    </p:spTree>
    <p:extLst>
      <p:ext uri="{BB962C8B-B14F-4D97-AF65-F5344CB8AC3E}">
        <p14:creationId xmlns:p14="http://schemas.microsoft.com/office/powerpoint/2010/main" val="15632025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464646"/>
      </a:dk2>
      <a:lt2>
        <a:srgbClr val="DEF5FA"/>
      </a:lt2>
      <a:accent1>
        <a:srgbClr val="DA1F28"/>
      </a:accent1>
      <a:accent2>
        <a:srgbClr val="FFC000"/>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93EAA3F8F16B47A753E66737761C97" ma:contentTypeVersion="15" ma:contentTypeDescription="Create a new document." ma:contentTypeScope="" ma:versionID="728d7ca0fe891709b8a28e63fc66d635">
  <xsd:schema xmlns:xsd="http://www.w3.org/2001/XMLSchema" xmlns:xs="http://www.w3.org/2001/XMLSchema" xmlns:p="http://schemas.microsoft.com/office/2006/metadata/properties" xmlns:ns2="9fa23521-5820-46c9-b968-4f4cc61e2276" xmlns:ns3="f06332cb-994b-4a35-97af-1f5b60e13a65" targetNamespace="http://schemas.microsoft.com/office/2006/metadata/properties" ma:root="true" ma:fieldsID="e9c3a25a22a558ed656b5893876d736d" ns2:_="" ns3:_="">
    <xsd:import namespace="9fa23521-5820-46c9-b968-4f4cc61e2276"/>
    <xsd:import namespace="f06332cb-994b-4a35-97af-1f5b60e13a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23521-5820-46c9-b968-4f4cc61e22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332cb-994b-4a35-97af-1f5b60e13a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dd9fc3-841d-4ad8-9608-186591a82c35}" ma:internalName="TaxCatchAll" ma:showField="CatchAllData" ma:web="f06332cb-994b-4a35-97af-1f5b60e13a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6332cb-994b-4a35-97af-1f5b60e13a65" xsi:nil="true"/>
    <lcf76f155ced4ddcb4097134ff3c332f xmlns="9fa23521-5820-46c9-b968-4f4cc61e22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3DB15D8-31C3-4C4C-AF3D-CC8C609D1052}"/>
</file>

<file path=customXml/itemProps2.xml><?xml version="1.0" encoding="utf-8"?>
<ds:datastoreItem xmlns:ds="http://schemas.openxmlformats.org/officeDocument/2006/customXml" ds:itemID="{DF6F53A2-0F05-4E19-AD6F-252CF4FAAE83}"/>
</file>

<file path=customXml/itemProps3.xml><?xml version="1.0" encoding="utf-8"?>
<ds:datastoreItem xmlns:ds="http://schemas.openxmlformats.org/officeDocument/2006/customXml" ds:itemID="{A50D580C-6DDA-4E7A-B9FE-5774114E3336}"/>
</file>

<file path=docProps/app.xml><?xml version="1.0" encoding="utf-8"?>
<Properties xmlns="http://schemas.openxmlformats.org/officeDocument/2006/extended-properties" xmlns:vt="http://schemas.openxmlformats.org/officeDocument/2006/docPropsVTypes">
  <TotalTime>5874</TotalTime>
  <Words>575</Words>
  <Application>Microsoft Office PowerPoint</Application>
  <PresentationFormat>On-screen Show (4:3)</PresentationFormat>
  <Paragraphs>78</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Lucida Sans Unicode</vt:lpstr>
      <vt:lpstr>Palatino Linotype</vt:lpstr>
      <vt:lpstr>Times New Roman</vt:lpstr>
      <vt:lpstr>Verdana</vt:lpstr>
      <vt:lpstr>Wingdings 2</vt:lpstr>
      <vt:lpstr>Wingdings 3</vt:lpstr>
      <vt:lpstr>Concourse</vt:lpstr>
      <vt:lpstr>Legal Resource Center for Public Health Policy</vt:lpstr>
      <vt:lpstr>Tribal Land Acknowledgment</vt:lpstr>
      <vt:lpstr>Welcome Lily Claire Torton!!!</vt:lpstr>
      <vt:lpstr>Agenda</vt:lpstr>
      <vt:lpstr>Proposed Rules at White House</vt:lpstr>
      <vt:lpstr>Non-menthol Menthol</vt:lpstr>
      <vt:lpstr>Is WS-3 a characterizing flavor?</vt:lpstr>
      <vt:lpstr>Is WS-3 a characterizing flavor?</vt:lpstr>
      <vt:lpstr>Is WS-3 a characterizing flavor?</vt:lpstr>
      <vt:lpstr>Tobacco Product Violations</vt:lpstr>
      <vt:lpstr>Alcohol, Tobacco, and Cannabis Commission</vt:lpstr>
      <vt:lpstr>Questions?</vt:lpstr>
      <vt:lpstr>January Webinar</vt:lpstr>
      <vt:lpstr>SAVE THE DATE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Contact Information</dc:title>
  <dc:creator>Tilburg, William</dc:creator>
  <cp:lastModifiedBy>Inniss, Blair</cp:lastModifiedBy>
  <cp:revision>45</cp:revision>
  <cp:lastPrinted>2017-01-09T14:46:23Z</cp:lastPrinted>
  <dcterms:created xsi:type="dcterms:W3CDTF">2015-04-15T13:20:57Z</dcterms:created>
  <dcterms:modified xsi:type="dcterms:W3CDTF">2023-11-27T20:56:13Z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0x0101001093EAA3F8F16B47A753E66737761C97</vt:lpwstr>
  </property>
</Properties>
</file>