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256" r:id="rId5"/>
    <p:sldId id="1100" r:id="rId6"/>
    <p:sldId id="1101" r:id="rId7"/>
    <p:sldId id="1102" r:id="rId8"/>
    <p:sldId id="1103" r:id="rId9"/>
    <p:sldId id="1104" r:id="rId10"/>
    <p:sldId id="1105" r:id="rId11"/>
    <p:sldId id="1106" r:id="rId12"/>
    <p:sldId id="1108" r:id="rId13"/>
    <p:sldId id="1109" r:id="rId14"/>
    <p:sldId id="1110" r:id="rId15"/>
    <p:sldId id="1113" r:id="rId16"/>
    <p:sldId id="1112" r:id="rId17"/>
    <p:sldId id="1114" r:id="rId18"/>
    <p:sldId id="1115" r:id="rId19"/>
    <p:sldId id="1117" r:id="rId20"/>
    <p:sldId id="1111" r:id="rId21"/>
    <p:sldId id="1119" r:id="rId22"/>
    <p:sldId id="1116" r:id="rId23"/>
    <p:sldId id="1118" r:id="rId24"/>
    <p:sldId id="257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9AADB4-C0B1-4018-B1A9-492A7E1EC0B1}" v="1" dt="2025-03-24T16:45:37.4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8450" autoAdjust="0"/>
  </p:normalViewPr>
  <p:slideViewPr>
    <p:cSldViewPr snapToGrid="0">
      <p:cViewPr varScale="1">
        <p:scale>
          <a:sx n="49" d="100"/>
          <a:sy n="49" d="100"/>
        </p:scale>
        <p:origin x="13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niss, Blair" userId="S::binniss@law.umaryland.edu::dd2532de-dbb9-4ee6-9962-4ffcefea501e" providerId="AD" clId="Web-{EE9AADB4-C0B1-4018-B1A9-492A7E1EC0B1}"/>
    <pc:docChg chg="modSld">
      <pc:chgData name="Inniss, Blair" userId="S::binniss@law.umaryland.edu::dd2532de-dbb9-4ee6-9962-4ffcefea501e" providerId="AD" clId="Web-{EE9AADB4-C0B1-4018-B1A9-492A7E1EC0B1}" dt="2025-03-24T16:45:37.468" v="0"/>
      <pc:docMkLst>
        <pc:docMk/>
      </pc:docMkLst>
      <pc:sldChg chg="delSp">
        <pc:chgData name="Inniss, Blair" userId="S::binniss@law.umaryland.edu::dd2532de-dbb9-4ee6-9962-4ffcefea501e" providerId="AD" clId="Web-{EE9AADB4-C0B1-4018-B1A9-492A7E1EC0B1}" dt="2025-03-24T16:45:37.468" v="0"/>
        <pc:sldMkLst>
          <pc:docMk/>
          <pc:sldMk cId="2274640898" sldId="1104"/>
        </pc:sldMkLst>
        <pc:picChg chg="del">
          <ac:chgData name="Inniss, Blair" userId="S::binniss@law.umaryland.edu::dd2532de-dbb9-4ee6-9962-4ffcefea501e" providerId="AD" clId="Web-{EE9AADB4-C0B1-4018-B1A9-492A7E1EC0B1}" dt="2025-03-24T16:45:37.468" v="0"/>
          <ac:picMkLst>
            <pc:docMk/>
            <pc:sldMk cId="2274640898" sldId="1104"/>
            <ac:picMk id="4" creationId="{F146C3EF-E234-48D4-335B-10B6FCF679AF}"/>
          </ac:picMkLst>
        </pc:picChg>
      </pc:sldChg>
    </pc:docChg>
  </pc:docChgLst>
  <pc:docChgLst>
    <pc:chgData name="Inniss, Blair" userId="dd2532de-dbb9-4ee6-9962-4ffcefea501e" providerId="ADAL" clId="{C379FEC6-2755-425A-8420-D5001AE2DC9E}"/>
    <pc:docChg chg="modSld">
      <pc:chgData name="Inniss, Blair" userId="dd2532de-dbb9-4ee6-9962-4ffcefea501e" providerId="ADAL" clId="{C379FEC6-2755-425A-8420-D5001AE2DC9E}" dt="2024-09-16T16:34:57.518" v="11" actId="6549"/>
      <pc:docMkLst>
        <pc:docMk/>
      </pc:docMkLst>
      <pc:sldChg chg="modNotesTx">
        <pc:chgData name="Inniss, Blair" userId="dd2532de-dbb9-4ee6-9962-4ffcefea501e" providerId="ADAL" clId="{C379FEC6-2755-425A-8420-D5001AE2DC9E}" dt="2024-09-16T16:33:56.504" v="0" actId="6549"/>
        <pc:sldMkLst>
          <pc:docMk/>
          <pc:sldMk cId="2575559355" sldId="256"/>
        </pc:sldMkLst>
      </pc:sldChg>
      <pc:sldChg chg="modNotesTx">
        <pc:chgData name="Inniss, Blair" userId="dd2532de-dbb9-4ee6-9962-4ffcefea501e" providerId="ADAL" clId="{C379FEC6-2755-425A-8420-D5001AE2DC9E}" dt="2024-09-16T16:34:04.917" v="1" actId="6549"/>
        <pc:sldMkLst>
          <pc:docMk/>
          <pc:sldMk cId="2274640898" sldId="1104"/>
        </pc:sldMkLst>
      </pc:sldChg>
      <pc:sldChg chg="modNotesTx">
        <pc:chgData name="Inniss, Blair" userId="dd2532de-dbb9-4ee6-9962-4ffcefea501e" providerId="ADAL" clId="{C379FEC6-2755-425A-8420-D5001AE2DC9E}" dt="2024-09-16T16:34:09.471" v="2" actId="6549"/>
        <pc:sldMkLst>
          <pc:docMk/>
          <pc:sldMk cId="3098862839" sldId="1105"/>
        </pc:sldMkLst>
      </pc:sldChg>
      <pc:sldChg chg="modNotesTx">
        <pc:chgData name="Inniss, Blair" userId="dd2532de-dbb9-4ee6-9962-4ffcefea501e" providerId="ADAL" clId="{C379FEC6-2755-425A-8420-D5001AE2DC9E}" dt="2024-09-16T16:34:16.174" v="3" actId="6549"/>
        <pc:sldMkLst>
          <pc:docMk/>
          <pc:sldMk cId="3518955601" sldId="1108"/>
        </pc:sldMkLst>
      </pc:sldChg>
      <pc:sldChg chg="modNotesTx">
        <pc:chgData name="Inniss, Blair" userId="dd2532de-dbb9-4ee6-9962-4ffcefea501e" providerId="ADAL" clId="{C379FEC6-2755-425A-8420-D5001AE2DC9E}" dt="2024-09-16T16:34:22.084" v="4" actId="6549"/>
        <pc:sldMkLst>
          <pc:docMk/>
          <pc:sldMk cId="161211344" sldId="1110"/>
        </pc:sldMkLst>
      </pc:sldChg>
      <pc:sldChg chg="modNotesTx">
        <pc:chgData name="Inniss, Blair" userId="dd2532de-dbb9-4ee6-9962-4ffcefea501e" providerId="ADAL" clId="{C379FEC6-2755-425A-8420-D5001AE2DC9E}" dt="2024-09-16T16:34:44.587" v="10" actId="6549"/>
        <pc:sldMkLst>
          <pc:docMk/>
          <pc:sldMk cId="1273809355" sldId="1111"/>
        </pc:sldMkLst>
      </pc:sldChg>
      <pc:sldChg chg="modNotesTx">
        <pc:chgData name="Inniss, Blair" userId="dd2532de-dbb9-4ee6-9962-4ffcefea501e" providerId="ADAL" clId="{C379FEC6-2755-425A-8420-D5001AE2DC9E}" dt="2024-09-16T16:34:28.749" v="6" actId="6549"/>
        <pc:sldMkLst>
          <pc:docMk/>
          <pc:sldMk cId="710743356" sldId="1112"/>
        </pc:sldMkLst>
      </pc:sldChg>
      <pc:sldChg chg="modNotesTx">
        <pc:chgData name="Inniss, Blair" userId="dd2532de-dbb9-4ee6-9962-4ffcefea501e" providerId="ADAL" clId="{C379FEC6-2755-425A-8420-D5001AE2DC9E}" dt="2024-09-16T16:34:25.586" v="5" actId="6549"/>
        <pc:sldMkLst>
          <pc:docMk/>
          <pc:sldMk cId="3813524330" sldId="1113"/>
        </pc:sldMkLst>
      </pc:sldChg>
      <pc:sldChg chg="modNotesTx">
        <pc:chgData name="Inniss, Blair" userId="dd2532de-dbb9-4ee6-9962-4ffcefea501e" providerId="ADAL" clId="{C379FEC6-2755-425A-8420-D5001AE2DC9E}" dt="2024-09-16T16:34:33.216" v="7" actId="6549"/>
        <pc:sldMkLst>
          <pc:docMk/>
          <pc:sldMk cId="4152941771" sldId="1114"/>
        </pc:sldMkLst>
      </pc:sldChg>
      <pc:sldChg chg="modNotesTx">
        <pc:chgData name="Inniss, Blair" userId="dd2532de-dbb9-4ee6-9962-4ffcefea501e" providerId="ADAL" clId="{C379FEC6-2755-425A-8420-D5001AE2DC9E}" dt="2024-09-16T16:34:37.479" v="8" actId="6549"/>
        <pc:sldMkLst>
          <pc:docMk/>
          <pc:sldMk cId="2690709791" sldId="1115"/>
        </pc:sldMkLst>
      </pc:sldChg>
      <pc:sldChg chg="modNotesTx">
        <pc:chgData name="Inniss, Blair" userId="dd2532de-dbb9-4ee6-9962-4ffcefea501e" providerId="ADAL" clId="{C379FEC6-2755-425A-8420-D5001AE2DC9E}" dt="2024-09-16T16:34:40.916" v="9" actId="6549"/>
        <pc:sldMkLst>
          <pc:docMk/>
          <pc:sldMk cId="2313825376" sldId="1117"/>
        </pc:sldMkLst>
      </pc:sldChg>
      <pc:sldChg chg="modNotesTx">
        <pc:chgData name="Inniss, Blair" userId="dd2532de-dbb9-4ee6-9962-4ffcefea501e" providerId="ADAL" clId="{C379FEC6-2755-425A-8420-D5001AE2DC9E}" dt="2024-09-16T16:34:57.518" v="11" actId="6549"/>
        <pc:sldMkLst>
          <pc:docMk/>
          <pc:sldMk cId="2114443515" sldId="11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DFD4E8-E13A-BB79-6755-CF5FE085EF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CE8E15-1C69-0F60-372B-D61EA84A495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0D79D-6836-4E70-91EB-64E1CF269BD1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DE4C1A-9ADC-CB71-B748-718DC362118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BC0D3A-BB0B-70AC-D762-43161E233C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ACDB2-9485-45F6-8D4D-770CD1EDB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7715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82A34F-29A1-4ECD-87D9-6BCF501A37AF}" type="datetimeFigureOut">
              <a:rPr lang="en-US" smtClean="0"/>
              <a:t>3/24/2025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MD Center of Excellence on Problem Gambling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609379-E025-4228-9C24-60BBDA635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03533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564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733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650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881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66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934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43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74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831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89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647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332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MD Center of Excellence on Problem Gambling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09379-E025-4228-9C24-60BBDA6352B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05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2F7E5-B09F-B07B-BB05-9363A303E2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D38A97-325A-D8B1-5B95-9E179F0AE5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Picture 7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2B79290-569F-5230-A529-EB739C31C4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658" y="5839522"/>
            <a:ext cx="1592683" cy="73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98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055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5CEC937-593B-9EBB-CB89-D3CE38327CD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658" y="5896672"/>
            <a:ext cx="1592683" cy="73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508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F8C2E-4398-7937-A831-CB7E05478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51A24-DC08-D174-AEF5-92299E6FF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CC79C3-57C5-836D-A55F-78586A01B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644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F8C2E-4398-7937-A831-CB7E05478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051A24-DC08-D174-AEF5-92299E6FF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CC79C3-57C5-836D-A55F-78586A01B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50E7892-DE3A-CA87-4F86-B9F6BF0AC50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025" y="5945658"/>
            <a:ext cx="1592683" cy="73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049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4F29-345C-8469-8DD2-7641370AA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49FA7-E6FD-1293-8F82-A3D350736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C4AB1C-77ED-1851-7C1F-CDE296E3A0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25934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04F29-345C-8469-8DD2-7641370AA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49FA7-E6FD-1293-8F82-A3D350736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C4AB1C-77ED-1851-7C1F-CDE296E3A0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2C44C36-0455-6EB4-52D1-F4E8B2EC43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025" y="5986479"/>
            <a:ext cx="1592683" cy="73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65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15C8C-9D77-B298-8773-79B2B29A2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57ECD-A8FE-A186-E069-9C385D18F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441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15C8C-9D77-B298-8773-79B2B29A2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57ECD-A8FE-A186-E069-9C385D18F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200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61899A9-E066-83BA-DB49-6811DB7415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658" y="5980566"/>
            <a:ext cx="1592683" cy="73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995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50F0D-8440-8A07-7C72-CC6E9292F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4FFEC-32DD-E533-741E-999F339E4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2809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50F0D-8440-8A07-7C72-CC6E9292F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004784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94FFEC-32DD-E533-741E-999F339E4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95264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926110A-F3DF-CF69-6187-497CD05048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3308" y="5853216"/>
            <a:ext cx="1592683" cy="73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510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09015-8FCC-9384-582F-070FB601D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54719-D92F-917A-B536-E38B09E15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7BBCF-7A5D-5958-C876-A3915D8D4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87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09015-8FCC-9384-582F-070FB601D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54719-D92F-917A-B536-E38B09E153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526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7BBCF-7A5D-5958-C876-A3915D8D46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526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7FCF58B-619D-6BE3-F888-80895D127D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458" y="5978315"/>
            <a:ext cx="1592683" cy="73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717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80FE-5203-0286-3FA6-90371FB8B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59930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C80FE-5203-0286-3FA6-90371FB8B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1C6E538-F762-9C81-E5C7-C38AEA3C5F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658" y="5904836"/>
            <a:ext cx="1592683" cy="737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582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4000">
              <a:schemeClr val="accent5">
                <a:lumMod val="5000"/>
                <a:lumOff val="95000"/>
              </a:schemeClr>
            </a:gs>
            <a:gs pos="100000">
              <a:schemeClr val="accent5">
                <a:lumMod val="45000"/>
                <a:lumOff val="55000"/>
              </a:schemeClr>
            </a:gs>
            <a:gs pos="9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CFB47C-E698-2672-6079-16BCE456A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791DB-07D9-11F7-474A-3C6BECD34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0185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67" r:id="rId5"/>
    <p:sldLayoutId id="2147483652" r:id="rId6"/>
    <p:sldLayoutId id="2147483662" r:id="rId7"/>
    <p:sldLayoutId id="2147483654" r:id="rId8"/>
    <p:sldLayoutId id="2147483663" r:id="rId9"/>
    <p:sldLayoutId id="2147483655" r:id="rId10"/>
    <p:sldLayoutId id="2147483664" r:id="rId11"/>
    <p:sldLayoutId id="2147483656" r:id="rId12"/>
    <p:sldLayoutId id="2147483665" r:id="rId13"/>
    <p:sldLayoutId id="2147483657" r:id="rId14"/>
    <p:sldLayoutId id="2147483666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governor.maryland.gov/contact-the-governor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binniss@law.umaryland.ed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hyperlink" Target="http://www.mgaleg.maryland.gov/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mgaleg.maryland.gov/mgawebsite/Committees/Index/senat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mgaleg.maryland.gov/mgawebsite/Committees/Index/hous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binniss@law.umaryland.edu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galeg.maryland.gov/mgawebsite/Laws/StatuteText?article=ggp&amp;section=5-702&amp;enactments=True&amp;archived=False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advocacy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lections.maryland.gov/elections/vote2024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mdelect.ne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91718C-551A-312D-52FF-1443B74D86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Advocacy 101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FF43E-7D83-8C13-7608-55082B816B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Blair Inniss</a:t>
            </a:r>
          </a:p>
          <a:p>
            <a:r>
              <a:rPr lang="en-US" dirty="0"/>
              <a:t>Government Relations Manager</a:t>
            </a:r>
          </a:p>
          <a:p>
            <a:r>
              <a:rPr lang="en-US" dirty="0"/>
              <a:t>binniss@law.umaryland.edu</a:t>
            </a:r>
          </a:p>
        </p:txBody>
      </p:sp>
    </p:spTree>
    <p:extLst>
      <p:ext uri="{BB962C8B-B14F-4D97-AF65-F5344CB8AC3E}">
        <p14:creationId xmlns:p14="http://schemas.microsoft.com/office/powerpoint/2010/main" val="257555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When to Contact Your Elected Official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During session: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Any time on a bill or budget item you care about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If about a bill in their committee, before hearing or immediately after hearing (before they vote)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If bill makes it out of committee, contact immediately after the committee vote (within a day or two at most)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After session: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Immediately after session to THANK those who supported your position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For a meeting or site visit, any time from May through November</a:t>
            </a:r>
          </a:p>
        </p:txBody>
      </p:sp>
    </p:spTree>
    <p:extLst>
      <p:ext uri="{BB962C8B-B14F-4D97-AF65-F5344CB8AC3E}">
        <p14:creationId xmlns:p14="http://schemas.microsoft.com/office/powerpoint/2010/main" val="1972537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Contact the Governor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Governor Wes Moore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State House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	100 State Circle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	Annapolis, MD  21401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410-974-3901 or 800-811-8336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fax: 410-974-3275 - </a:t>
            </a:r>
            <a:r>
              <a:rPr lang="en-US" altLang="en-US" sz="24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tdd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: (410) 333-3098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https://governor.maryland.gov/contact-the-governor/</a:t>
            </a:r>
            <a:endParaRPr lang="en-US" altLang="en-US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211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471160" cy="1325563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How a Bill Becomes a Law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535578" y="1720840"/>
            <a:ext cx="488550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First Reading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Bill is introduced and assigned to a standing committee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Email </a:t>
            </a: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binniss@law.umaryland.edu</a:t>
            </a: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if to be added to legislative listserv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Find bill info at </a:t>
            </a: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www.mgaleg.maryland.gov</a:t>
            </a:r>
            <a:endParaRPr lang="en-US" altLang="en-US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 average of 2,500 bills are introduced in each Session –         about 600 pass</a:t>
            </a:r>
            <a:endParaRPr lang="en-US" altLang="en-US" sz="24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F91B47-0C0C-6037-46D8-868D90530DD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5896" r="27213" b="1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13524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Standing Committees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Every member of Senate (except the Senate President) and every member of House (except the House Speaker) sits on one of the standing committees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6 standing committees in the Senate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7 standing committees in the House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Committees each have certain subject areas they oversee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There is some overlap</a:t>
            </a:r>
          </a:p>
          <a:p>
            <a:pPr marL="342900" marR="0" lvl="0" indent="-34290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Senate Committees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House Committees</a:t>
            </a:r>
            <a:endParaRPr lang="en-US" altLang="en-US" sz="2400" b="1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743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Hearing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6628788" y="2341855"/>
            <a:ext cx="556321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Almost every decision on a bill happens at the committee level – this is the place to focus your attention and these are the people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372DE2C-D99C-B03D-6E70-A65A65C77C3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5500" t="37883" r="51036" b="36762"/>
          <a:stretch/>
        </p:blipFill>
        <p:spPr>
          <a:xfrm>
            <a:off x="150492" y="1373756"/>
            <a:ext cx="6498502" cy="39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9417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Testifying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Testimony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Can be written and/or oral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Public must sign up prior to the hearing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Keep oral comments brief – 2-3 minutes MAX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Listen to others testifying and don’t be redundant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Decide what are the 2-3 main points you need to tell that group of people in that setting at that time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Tell them your story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Committee members can ask questions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Don’t worry about technical questions, just tell it from your perspective and let them know you’ll get back to them with the technical answers (then follow up)</a:t>
            </a:r>
          </a:p>
        </p:txBody>
      </p:sp>
    </p:spTree>
    <p:extLst>
      <p:ext uri="{BB962C8B-B14F-4D97-AF65-F5344CB8AC3E}">
        <p14:creationId xmlns:p14="http://schemas.microsoft.com/office/powerpoint/2010/main" val="2690709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Voting, Crossover, and Presentment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39130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Committee votes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Favorable, favorable with amendments, unfavorable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No vote – bill kept “in the drawer” or “dies in committee”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Third Readings in originating chamber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Vote sends bill to the opposite chamber where the process starts over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Final step is presentment to the Governor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 bill that is timely presented to the Governor will become law unless vetoed</a:t>
            </a:r>
          </a:p>
        </p:txBody>
      </p:sp>
    </p:spTree>
    <p:extLst>
      <p:ext uri="{BB962C8B-B14F-4D97-AF65-F5344CB8AC3E}">
        <p14:creationId xmlns:p14="http://schemas.microsoft.com/office/powerpoint/2010/main" val="2313825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Advocacy Opportunities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22510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Testimony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Stay in the loop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Organize supporters on important issues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Social media</a:t>
            </a:r>
          </a:p>
        </p:txBody>
      </p:sp>
    </p:spTree>
    <p:extLst>
      <p:ext uri="{BB962C8B-B14F-4D97-AF65-F5344CB8AC3E}">
        <p14:creationId xmlns:p14="http://schemas.microsoft.com/office/powerpoint/2010/main" val="1273809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Advocacy Survival Skills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446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Accentuate the positive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Plan for small wins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Present the issues in the way you want others to see them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Check your facts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Keep it simple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Be passionate and persistent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Be prepared to compromise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Enjoy yourself!</a:t>
            </a:r>
          </a:p>
        </p:txBody>
      </p:sp>
    </p:spTree>
    <p:extLst>
      <p:ext uri="{BB962C8B-B14F-4D97-AF65-F5344CB8AC3E}">
        <p14:creationId xmlns:p14="http://schemas.microsoft.com/office/powerpoint/2010/main" val="2114443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Hot Topics for 2025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40786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Increased funding to the Problem Gambling Fund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Geofencing around universities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Youth Suicide Prevention School Program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iGaming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Data sharing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32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Nothing is guaranteed</a:t>
            </a:r>
          </a:p>
        </p:txBody>
      </p:sp>
    </p:spTree>
    <p:extLst>
      <p:ext uri="{BB962C8B-B14F-4D97-AF65-F5344CB8AC3E}">
        <p14:creationId xmlns:p14="http://schemas.microsoft.com/office/powerpoint/2010/main" val="3089456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610C0-BE03-46E8-B85A-8097C2C3F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 Statement 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5197E-1DB5-4C48-8084-81B380439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</a:pPr>
            <a:r>
              <a:rPr lang="en-US" altLang="en-US" sz="3000" dirty="0"/>
              <a:t>The Maryland Center of Excellence on Problem Gambling promotes </a:t>
            </a:r>
            <a:r>
              <a:rPr lang="en-US" altLang="en-US" sz="3000" b="1" dirty="0"/>
              <a:t>healthy and informed choices </a:t>
            </a:r>
            <a:r>
              <a:rPr lang="en-US" altLang="en-US" sz="3000" dirty="0"/>
              <a:t>regarding gambling and problem gambling through various key initiatives and partnerships. </a:t>
            </a:r>
          </a:p>
          <a:p>
            <a:pPr marL="0" indent="0" algn="ctr">
              <a:lnSpc>
                <a:spcPct val="90000"/>
              </a:lnSpc>
              <a:buNone/>
            </a:pPr>
            <a:endParaRPr lang="en-US" altLang="en-US" sz="2000" dirty="0"/>
          </a:p>
          <a:p>
            <a:pPr marL="0" indent="0" algn="ctr">
              <a:lnSpc>
                <a:spcPct val="90000"/>
              </a:lnSpc>
              <a:buNone/>
            </a:pPr>
            <a:r>
              <a:rPr lang="en-US" altLang="en-US" sz="3000" dirty="0"/>
              <a:t>The Center works closely with appropriate state stakeholders and brings together experts from a variety of disciplines including psychiatry, medicine, epidemiology, social work, and law. 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691749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Advocacy Works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446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You can have a voice in the legislative process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Advocates, service providers, and real people have always made an impact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Most elected officials are interested in your experience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Don’t forget about using local media and social media when appropriate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If you would like to be part of responsible gambling advocacy efforts in 2025, email </a:t>
            </a: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binniss@law.umaryland.edu</a:t>
            </a: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altLang="en-US" sz="24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to be added to our email list!</a:t>
            </a: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1586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288EF-DA5E-84A6-BA73-D013B46113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4E9D1A-2EC6-7A62-E53C-4101E82661A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Blair Inniss</a:t>
            </a:r>
          </a:p>
          <a:p>
            <a:r>
              <a:rPr lang="en-US" dirty="0"/>
              <a:t>Government Relations Manager</a:t>
            </a:r>
          </a:p>
          <a:p>
            <a:r>
              <a:rPr lang="en-US" dirty="0"/>
              <a:t>binniss@law.umaryland.edu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88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Key Initiatives and Resources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46628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Public Awareness: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Campaigns through social media, TV, radio, public service announcements, community outreach, public awareness materials and lending library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Prevention Programs: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Targeted to the full age continuum and to diverse populations and at-risk groups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Research: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To provide evidence-based data on public health aspects of gambling disorders and evaluate and develop evidence-based strategies for prevention and intervention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Free Training: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On problem gambling awareness, prevention and intervention strategies with CEUs </a:t>
            </a:r>
          </a:p>
        </p:txBody>
      </p:sp>
    </p:spTree>
    <p:extLst>
      <p:ext uri="{BB962C8B-B14F-4D97-AF65-F5344CB8AC3E}">
        <p14:creationId xmlns:p14="http://schemas.microsoft.com/office/powerpoint/2010/main" val="232198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Key Initiatives and Resources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385539"/>
            <a:ext cx="10439400" cy="4755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Provider Referral Directory: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To provide technical assistance to the health care and behavioral health care providers in Maryland to enhance capacity to address the issue of problem gambling amongst Maryland residents at No Cost.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Peer Recovery Support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: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To assist individuals dealing with at risk and problem gambling connect with recovery resources within Maryland and to remove any barriers to recovery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solidFill>
                <a:srgbClr val="0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Public Policy: 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To provide information regarding strategies to address the impact of gambling on Public Health within Maryland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altLang="en-US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Helpline: 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Maryland Problem Gambling Helpline </a:t>
            </a: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1-800-GAMBLER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334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What is Lobbying?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Lobbying activities are defined in </a:t>
            </a: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Md. Code Ann. Gen. Provisions</a:t>
            </a: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§ 5–702</a:t>
            </a:r>
            <a:endParaRPr kumimoji="0" lang="en-US" altLang="en-US" sz="240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Legislative Action Lobbying</a:t>
            </a: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: A person communicates with a legislative branch official or employee for the purpose of influencing any legislative action and incurs at least $500 in expenses or is compensated at least $2,500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altLang="en-US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en-US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Executive Action Lobbying</a:t>
            </a:r>
            <a:r>
              <a:rPr kumimoji="0" lang="en-US" altLang="en-US" sz="2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: A person communicates with an executive branch official or employee for the purpose of influencing executive action and spends at least $100 or is compensated at least $2,500</a:t>
            </a:r>
          </a:p>
        </p:txBody>
      </p:sp>
    </p:spTree>
    <p:extLst>
      <p:ext uri="{BB962C8B-B14F-4D97-AF65-F5344CB8AC3E}">
        <p14:creationId xmlns:p14="http://schemas.microsoft.com/office/powerpoint/2010/main" val="2778573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What is Advocacy?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1" y="2423970"/>
            <a:ext cx="530859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Merriam-Webster</a:t>
            </a: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defines advocacy as the act or process of supporting a     cause or proposal</a:t>
            </a:r>
            <a:endParaRPr kumimoji="0" lang="en-US" altLang="en-US" sz="2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 Light" panose="020F0302020204030204" pitchFamily="34" charset="0"/>
              <a:ea typeface="+mn-ea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640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Who Can Advocate?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907256" y="2228671"/>
            <a:ext cx="1037748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Anyone!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altLang="en-US" sz="2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Educating policymakers about the needs of your organization or community is something anyone can do</a:t>
            </a:r>
          </a:p>
        </p:txBody>
      </p:sp>
    </p:spTree>
    <p:extLst>
      <p:ext uri="{BB962C8B-B14F-4D97-AF65-F5344CB8AC3E}">
        <p14:creationId xmlns:p14="http://schemas.microsoft.com/office/powerpoint/2010/main" val="3098862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Maryland Legislative Advocacy – The Basics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33590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90-day legislative session for all bills and the budget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400" b="1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January 8 through April 7, 2025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Mostly part-time legislators who have other jobs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Lots of work happens outside session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Staff of elected officials are important people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You can contact the Governor</a:t>
            </a:r>
          </a:p>
        </p:txBody>
      </p:sp>
    </p:spTree>
    <p:extLst>
      <p:ext uri="{BB962C8B-B14F-4D97-AF65-F5344CB8AC3E}">
        <p14:creationId xmlns:p14="http://schemas.microsoft.com/office/powerpoint/2010/main" val="2080367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FD724-7DD2-414E-8776-23556C7B0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anose="020B0604020202020204" pitchFamily="34" charset="0"/>
              </a:rPr>
              <a:t>How To Contact Your Elected Official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C2FA5DB-AE7B-41E8-989F-42715E04A334}"/>
              </a:ext>
            </a:extLst>
          </p:cNvPr>
          <p:cNvSpPr txBox="1"/>
          <p:nvPr/>
        </p:nvSpPr>
        <p:spPr>
          <a:xfrm>
            <a:off x="838200" y="1517572"/>
            <a:ext cx="10377487" cy="44670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Ideally, you are registered to vote 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https://elections.maryland.gov/elections/vote2024/</a:t>
            </a: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Who are they? </a:t>
            </a:r>
            <a:r>
              <a:rPr lang="en-US" altLang="en-US" sz="2400" dirty="0">
                <a:solidFill>
                  <a:srgbClr val="C0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www.mdelect.net</a:t>
            </a:r>
            <a:endParaRPr lang="en-US" altLang="en-US" sz="2400" dirty="0">
              <a:solidFill>
                <a:srgbClr val="C0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Mail, fax, or email letters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Hand-written letters are impressive, typed non-form letters are effective</a:t>
            </a:r>
          </a:p>
          <a:p>
            <a:pPr marL="800100" lvl="1" indent="-34290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Form letters and post cards are the least effective unless in mass numbers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Call your legislators</a:t>
            </a: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altLang="en-US" sz="2400" dirty="0">
                <a:latin typeface="Calibri Light" panose="020F0302020204030204" pitchFamily="34" charset="0"/>
                <a:cs typeface="Calibri Light" panose="020F0302020204030204" pitchFamily="34" charset="0"/>
              </a:rPr>
              <a:t>Visits</a:t>
            </a:r>
          </a:p>
        </p:txBody>
      </p:sp>
    </p:spTree>
    <p:extLst>
      <p:ext uri="{BB962C8B-B14F-4D97-AF65-F5344CB8AC3E}">
        <p14:creationId xmlns:p14="http://schemas.microsoft.com/office/powerpoint/2010/main" val="3518955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93EAA3F8F16B47A753E66737761C97" ma:contentTypeVersion="15" ma:contentTypeDescription="Create a new document." ma:contentTypeScope="" ma:versionID="728d7ca0fe891709b8a28e63fc66d635">
  <xsd:schema xmlns:xsd="http://www.w3.org/2001/XMLSchema" xmlns:xs="http://www.w3.org/2001/XMLSchema" xmlns:p="http://schemas.microsoft.com/office/2006/metadata/properties" xmlns:ns2="9fa23521-5820-46c9-b968-4f4cc61e2276" xmlns:ns3="f06332cb-994b-4a35-97af-1f5b60e13a65" targetNamespace="http://schemas.microsoft.com/office/2006/metadata/properties" ma:root="true" ma:fieldsID="e9c3a25a22a558ed656b5893876d736d" ns2:_="" ns3:_="">
    <xsd:import namespace="9fa23521-5820-46c9-b968-4f4cc61e2276"/>
    <xsd:import namespace="f06332cb-994b-4a35-97af-1f5b60e13a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a23521-5820-46c9-b968-4f4cc61e22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6332cb-994b-4a35-97af-1f5b60e13a65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3dd9fc3-841d-4ad8-9608-186591a82c35}" ma:internalName="TaxCatchAll" ma:showField="CatchAllData" ma:web="f06332cb-994b-4a35-97af-1f5b60e13a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fa23521-5820-46c9-b968-4f4cc61e2276">
      <Terms xmlns="http://schemas.microsoft.com/office/infopath/2007/PartnerControls"/>
    </lcf76f155ced4ddcb4097134ff3c332f>
    <TaxCatchAll xmlns="f06332cb-994b-4a35-97af-1f5b60e13a65" xsi:nil="true"/>
  </documentManagement>
</p:properties>
</file>

<file path=customXml/itemProps1.xml><?xml version="1.0" encoding="utf-8"?>
<ds:datastoreItem xmlns:ds="http://schemas.openxmlformats.org/officeDocument/2006/customXml" ds:itemID="{9B0ED48C-5E68-44E8-BE51-9126766046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fa23521-5820-46c9-b968-4f4cc61e2276"/>
    <ds:schemaRef ds:uri="f06332cb-994b-4a35-97af-1f5b60e13a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163405B-039A-404F-91C2-FFEBF56BEC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396B7F3-6291-47C4-ADBC-7D59C25115B4}">
  <ds:schemaRefs>
    <ds:schemaRef ds:uri="http://schemas.microsoft.com/office/2006/metadata/properties"/>
    <ds:schemaRef ds:uri="http://schemas.microsoft.com/office/infopath/2007/PartnerControls"/>
    <ds:schemaRef ds:uri="8bf82f3b-52ce-4710-b02e-a32628bfdaf9"/>
    <ds:schemaRef ds:uri="c752bcba-0787-427d-991e-1fe70af5471f"/>
    <ds:schemaRef ds:uri="9fa23521-5820-46c9-b968-4f4cc61e2276"/>
    <ds:schemaRef ds:uri="f06332cb-994b-4a35-97af-1f5b60e13a6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7340</TotalTime>
  <Words>1194</Words>
  <Application>Microsoft Office PowerPoint</Application>
  <PresentationFormat>Widescreen</PresentationFormat>
  <Paragraphs>173</Paragraphs>
  <Slides>21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Advocacy 101</vt:lpstr>
      <vt:lpstr>Mission Statement </vt:lpstr>
      <vt:lpstr>Key Initiatives and Resources</vt:lpstr>
      <vt:lpstr>Key Initiatives and Resources</vt:lpstr>
      <vt:lpstr>What is Lobbying?</vt:lpstr>
      <vt:lpstr>What is Advocacy?</vt:lpstr>
      <vt:lpstr>Who Can Advocate?</vt:lpstr>
      <vt:lpstr>Maryland Legislative Advocacy – The Basics</vt:lpstr>
      <vt:lpstr>How To Contact Your Elected Official</vt:lpstr>
      <vt:lpstr>When to Contact Your Elected Official</vt:lpstr>
      <vt:lpstr>Contact the Governor</vt:lpstr>
      <vt:lpstr>How a Bill Becomes a Law</vt:lpstr>
      <vt:lpstr>Standing Committees</vt:lpstr>
      <vt:lpstr>Hearing</vt:lpstr>
      <vt:lpstr>Testifying</vt:lpstr>
      <vt:lpstr>Voting, Crossover, and Presentment</vt:lpstr>
      <vt:lpstr>Advocacy Opportunities</vt:lpstr>
      <vt:lpstr>Advocacy Survival Skills</vt:lpstr>
      <vt:lpstr>Hot Topics for 2025</vt:lpstr>
      <vt:lpstr>Advocacy Works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Beall, Kristen</dc:creator>
  <cp:lastModifiedBy>Inniss, Blair</cp:lastModifiedBy>
  <cp:revision>4</cp:revision>
  <dcterms:created xsi:type="dcterms:W3CDTF">2023-08-04T15:02:37Z</dcterms:created>
  <dcterms:modified xsi:type="dcterms:W3CDTF">2025-03-24T16:45:37Z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0x0101001093EAA3F8F16B47A753E66737761C97</vt:lpwstr>
  </property>
  <property fmtid="{D5CDD505-2E9C-101B-9397-08002B2CF9AE}" pid="3" name="MediaServiceImageTags">
    <vt:lpwstr/>
  </property>
</Properties>
</file>